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9" r:id="rId4"/>
    <p:sldMasterId id="2147483710" r:id="rId5"/>
    <p:sldMasterId id="2147483711" r:id="rId6"/>
    <p:sldMasterId id="2147483712" r:id="rId7"/>
    <p:sldMasterId id="2147483713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</p:sldIdLst>
  <p:sldSz cy="5143500" cx="9144000"/>
  <p:notesSz cx="6858000" cy="9144000"/>
  <p:embeddedFontLst>
    <p:embeddedFont>
      <p:font typeface="Century Gothic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font" Target="fonts/CenturyGothic-regular.fntdata"/><Relationship Id="rId23" Type="http://schemas.openxmlformats.org/officeDocument/2006/relationships/slide" Target="slides/slide14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font" Target="fonts/CenturyGothic-italic.fntdata"/><Relationship Id="rId25" Type="http://schemas.openxmlformats.org/officeDocument/2006/relationships/font" Target="fonts/CenturyGothic-bold.fntdata"/><Relationship Id="rId27" Type="http://schemas.openxmlformats.org/officeDocument/2006/relationships/font" Target="fonts/CenturyGothic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f9516bde2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df9516bde2_2_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df9516bde2_2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df9516bde2_2_3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df9516bde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df9516bde2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28d07a74c_9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3" name="Google Shape;343;g2228d07a74c_9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df9516bde2_2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df9516bde2_2_4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df9516bde2_2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df9516bde2_2_5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df9516bde2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df9516bde2_2_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df9516bde2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df9516bde2_2_1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28d07a74c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228d07a74c_4_4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228d07a74c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228d07a74c_4_5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28d07a74c_4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228d07a74c_4_6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df9516bde2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df9516bde2_2_2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27e2cd76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227e2cd76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df9516bde2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df9516bde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ontents slide layout">
  <p:cSld name="15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s slide layout">
  <p:cSld name="9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 txBox="1"/>
          <p:nvPr>
            <p:ph idx="1" type="body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 slide layout">
  <p:cSld name="3_Image slide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1"/>
          <p:cNvSpPr/>
          <p:nvPr/>
        </p:nvSpPr>
        <p:spPr>
          <a:xfrm rot="10800000">
            <a:off x="3839269" y="0"/>
            <a:ext cx="5304729" cy="5143500"/>
          </a:xfrm>
          <a:custGeom>
            <a:rect b="b" l="l" r="r" t="t"/>
            <a:pathLst>
              <a:path extrusionOk="0" h="6858000" w="7072972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1"/>
          <p:cNvSpPr/>
          <p:nvPr>
            <p:ph idx="2" type="pic"/>
          </p:nvPr>
        </p:nvSpPr>
        <p:spPr>
          <a:xfrm>
            <a:off x="1" y="0"/>
            <a:ext cx="53046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ontents slide layout">
  <p:cSld name="17_Contents slide layou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22"/>
          <p:cNvGrpSpPr/>
          <p:nvPr/>
        </p:nvGrpSpPr>
        <p:grpSpPr>
          <a:xfrm flipH="1">
            <a:off x="364688" y="357800"/>
            <a:ext cx="8778150" cy="4451400"/>
            <a:chOff x="-161093" y="477066"/>
            <a:chExt cx="11704200" cy="5935200"/>
          </a:xfrm>
        </p:grpSpPr>
        <p:cxnSp>
          <p:nvCxnSpPr>
            <p:cNvPr id="65" name="Google Shape;65;p22"/>
            <p:cNvCxnSpPr/>
            <p:nvPr/>
          </p:nvCxnSpPr>
          <p:spPr>
            <a:xfrm rot="10800000">
              <a:off x="-161093" y="477136"/>
              <a:ext cx="11704200" cy="0"/>
            </a:xfrm>
            <a:prstGeom prst="straightConnector1">
              <a:avLst/>
            </a:prstGeom>
            <a:noFill/>
            <a:ln cap="flat" cmpd="sng" w="444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" name="Google Shape;66;p22"/>
            <p:cNvCxnSpPr/>
            <p:nvPr/>
          </p:nvCxnSpPr>
          <p:spPr>
            <a:xfrm rot="10800000">
              <a:off x="11543107" y="477066"/>
              <a:ext cx="0" cy="5935200"/>
            </a:xfrm>
            <a:prstGeom prst="straightConnector1">
              <a:avLst/>
            </a:prstGeom>
            <a:noFill/>
            <a:ln cap="flat" cmpd="sng" w="444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" name="Google Shape;67;p22"/>
            <p:cNvCxnSpPr/>
            <p:nvPr/>
          </p:nvCxnSpPr>
          <p:spPr>
            <a:xfrm flipH="1">
              <a:off x="-161093" y="6392850"/>
              <a:ext cx="11704200" cy="13200"/>
            </a:xfrm>
            <a:prstGeom prst="straightConnector1">
              <a:avLst/>
            </a:prstGeom>
            <a:noFill/>
            <a:ln cap="flat" cmpd="sng" w="444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8" name="Google Shape;68;p22"/>
          <p:cNvSpPr/>
          <p:nvPr>
            <p:ph idx="2" type="pic"/>
          </p:nvPr>
        </p:nvSpPr>
        <p:spPr>
          <a:xfrm>
            <a:off x="3951515" y="0"/>
            <a:ext cx="51924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ontents slide layout">
  <p:cSld name="7_Contents slide layou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/>
          <p:nvPr>
            <p:ph idx="1" type="body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ontents slide layout">
  <p:cSld name="8_Contents slide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ts slide layout">
  <p:cSld name="11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ontents slide layout">
  <p:cSld name="13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layout">
  <p:cSld name="Image slide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9"/>
          <p:cNvSpPr/>
          <p:nvPr>
            <p:ph idx="2" type="pic"/>
          </p:nvPr>
        </p:nvSpPr>
        <p:spPr>
          <a:xfrm>
            <a:off x="0" y="0"/>
            <a:ext cx="9144000" cy="2351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8" name="Google Shape;78;p29"/>
          <p:cNvSpPr/>
          <p:nvPr>
            <p:ph idx="3" type="pic"/>
          </p:nvPr>
        </p:nvSpPr>
        <p:spPr>
          <a:xfrm>
            <a:off x="679217" y="1558700"/>
            <a:ext cx="17235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9" name="Google Shape;79;p29"/>
          <p:cNvSpPr/>
          <p:nvPr>
            <p:ph idx="4" type="pic"/>
          </p:nvPr>
        </p:nvSpPr>
        <p:spPr>
          <a:xfrm>
            <a:off x="4711771" y="1558700"/>
            <a:ext cx="17235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0" name="Google Shape;80;p29"/>
          <p:cNvSpPr/>
          <p:nvPr>
            <p:ph idx="5" type="pic"/>
          </p:nvPr>
        </p:nvSpPr>
        <p:spPr>
          <a:xfrm>
            <a:off x="2695494" y="1558700"/>
            <a:ext cx="17235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29"/>
          <p:cNvSpPr/>
          <p:nvPr>
            <p:ph idx="6" type="pic"/>
          </p:nvPr>
        </p:nvSpPr>
        <p:spPr>
          <a:xfrm>
            <a:off x="6728048" y="1558700"/>
            <a:ext cx="17235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2" name="Google Shape;82;p29"/>
          <p:cNvSpPr txBox="1"/>
          <p:nvPr>
            <p:ph idx="1" type="body"/>
          </p:nvPr>
        </p:nvSpPr>
        <p:spPr>
          <a:xfrm>
            <a:off x="242647" y="555079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slide layout">
  <p:cSld name="1_Image slide layou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0"/>
          <p:cNvSpPr txBox="1"/>
          <p:nvPr>
            <p:ph idx="1" type="body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30"/>
          <p:cNvSpPr/>
          <p:nvPr>
            <p:ph idx="2" type="pic"/>
          </p:nvPr>
        </p:nvSpPr>
        <p:spPr>
          <a:xfrm>
            <a:off x="0" y="1620499"/>
            <a:ext cx="9144000" cy="1877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6" name="Google Shape;86;p30"/>
          <p:cNvSpPr/>
          <p:nvPr/>
        </p:nvSpPr>
        <p:spPr>
          <a:xfrm>
            <a:off x="0" y="1520205"/>
            <a:ext cx="9144000" cy="54000"/>
          </a:xfrm>
          <a:prstGeom prst="rect">
            <a:avLst/>
          </a:prstGeom>
          <a:solidFill>
            <a:srgbClr val="0C465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0"/>
          <p:cNvSpPr/>
          <p:nvPr/>
        </p:nvSpPr>
        <p:spPr>
          <a:xfrm>
            <a:off x="0" y="3543858"/>
            <a:ext cx="9144000" cy="54000"/>
          </a:xfrm>
          <a:prstGeom prst="rect">
            <a:avLst/>
          </a:prstGeom>
          <a:solidFill>
            <a:srgbClr val="0C465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Images &amp; Contents Layout">
  <p:cSld name="31_Images &amp; Contents Layou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1"/>
          <p:cNvSpPr/>
          <p:nvPr>
            <p:ph idx="2" type="pic"/>
          </p:nvPr>
        </p:nvSpPr>
        <p:spPr>
          <a:xfrm>
            <a:off x="599303" y="917488"/>
            <a:ext cx="4080900" cy="354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 slide layout">
  <p:cSld name="2_Image slide layou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2"/>
          <p:cNvSpPr txBox="1"/>
          <p:nvPr>
            <p:ph idx="1" type="body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32"/>
          <p:cNvSpPr/>
          <p:nvPr/>
        </p:nvSpPr>
        <p:spPr>
          <a:xfrm>
            <a:off x="0" y="2247714"/>
            <a:ext cx="9144000" cy="140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" name="Google Shape;93;p32"/>
          <p:cNvGrpSpPr/>
          <p:nvPr/>
        </p:nvGrpSpPr>
        <p:grpSpPr>
          <a:xfrm>
            <a:off x="3572901" y="1165256"/>
            <a:ext cx="1998170" cy="3513033"/>
            <a:chOff x="445712" y="1449040"/>
            <a:chExt cx="2112900" cy="3924300"/>
          </a:xfrm>
        </p:grpSpPr>
        <p:sp>
          <p:nvSpPr>
            <p:cNvPr id="94" name="Google Shape;94;p32"/>
            <p:cNvSpPr/>
            <p:nvPr/>
          </p:nvSpPr>
          <p:spPr>
            <a:xfrm>
              <a:off x="445712" y="1449040"/>
              <a:ext cx="2112900" cy="3924300"/>
            </a:xfrm>
            <a:prstGeom prst="roundRect">
              <a:avLst>
                <a:gd fmla="val 13580" name="adj"/>
              </a:avLst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2"/>
            <p:cNvSpPr/>
            <p:nvPr/>
          </p:nvSpPr>
          <p:spPr>
            <a:xfrm>
              <a:off x="1379920" y="1650572"/>
              <a:ext cx="216000" cy="3450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" name="Google Shape;96;p32"/>
            <p:cNvGrpSpPr/>
            <p:nvPr/>
          </p:nvGrpSpPr>
          <p:grpSpPr>
            <a:xfrm>
              <a:off x="1407683" y="5045752"/>
              <a:ext cx="211974" cy="211974"/>
              <a:chOff x="1549420" y="5712364"/>
              <a:chExt cx="312600" cy="312600"/>
            </a:xfrm>
          </p:grpSpPr>
          <p:sp>
            <p:nvSpPr>
              <p:cNvPr id="97" name="Google Shape;97;p32"/>
              <p:cNvSpPr/>
              <p:nvPr/>
            </p:nvSpPr>
            <p:spPr>
              <a:xfrm>
                <a:off x="1549420" y="5712364"/>
                <a:ext cx="312600" cy="312600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25" scaled="0"/>
              </a:gradFill>
              <a:ln cap="flat" cmpd="sng" w="12700">
                <a:solidFill>
                  <a:srgbClr val="26262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2"/>
              <p:cNvSpPr/>
              <p:nvPr/>
            </p:nvSpPr>
            <p:spPr>
              <a:xfrm>
                <a:off x="1634225" y="5796647"/>
                <a:ext cx="143100" cy="144000"/>
              </a:xfrm>
              <a:prstGeom prst="roundRect">
                <a:avLst>
                  <a:gd fmla="val 16667" name="adj"/>
                </a:avLst>
              </a:prstGeom>
              <a:solidFill>
                <a:srgbClr val="737373"/>
              </a:solidFill>
              <a:ln cap="flat" cmpd="sng" w="9525">
                <a:solidFill>
                  <a:srgbClr val="B0B0B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" name="Google Shape;99;p32"/>
          <p:cNvSpPr/>
          <p:nvPr>
            <p:ph idx="2" type="pic"/>
          </p:nvPr>
        </p:nvSpPr>
        <p:spPr>
          <a:xfrm>
            <a:off x="3713828" y="1473878"/>
            <a:ext cx="1716300" cy="2814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ontents slide layout">
  <p:cSld name="15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s slide layout">
  <p:cSld name="9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6"/>
          <p:cNvSpPr txBox="1"/>
          <p:nvPr>
            <p:ph idx="1" type="body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694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 slide layout">
  <p:cSld name="3_Image slide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8"/>
          <p:cNvSpPr/>
          <p:nvPr/>
        </p:nvSpPr>
        <p:spPr>
          <a:xfrm rot="10800000">
            <a:off x="3839270" y="0"/>
            <a:ext cx="5304729" cy="5143500"/>
          </a:xfrm>
          <a:custGeom>
            <a:rect b="b" l="l" r="r" t="t"/>
            <a:pathLst>
              <a:path extrusionOk="0" h="6858000" w="7072972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8"/>
          <p:cNvSpPr/>
          <p:nvPr>
            <p:ph idx="2" type="pic"/>
          </p:nvPr>
        </p:nvSpPr>
        <p:spPr>
          <a:xfrm>
            <a:off x="1" y="0"/>
            <a:ext cx="53046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ontents slide layout">
  <p:cSld name="17_Contents slide layou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39"/>
          <p:cNvGrpSpPr/>
          <p:nvPr/>
        </p:nvGrpSpPr>
        <p:grpSpPr>
          <a:xfrm flipH="1">
            <a:off x="364687" y="357799"/>
            <a:ext cx="8778150" cy="4451400"/>
            <a:chOff x="-161093" y="477066"/>
            <a:chExt cx="11704200" cy="5935200"/>
          </a:xfrm>
        </p:grpSpPr>
        <p:cxnSp>
          <p:nvCxnSpPr>
            <p:cNvPr id="112" name="Google Shape;112;p39"/>
            <p:cNvCxnSpPr/>
            <p:nvPr/>
          </p:nvCxnSpPr>
          <p:spPr>
            <a:xfrm rot="10800000">
              <a:off x="-161093" y="477136"/>
              <a:ext cx="11704200" cy="0"/>
            </a:xfrm>
            <a:prstGeom prst="straightConnector1">
              <a:avLst/>
            </a:prstGeom>
            <a:noFill/>
            <a:ln cap="flat" cmpd="sng" w="444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" name="Google Shape;113;p39"/>
            <p:cNvCxnSpPr/>
            <p:nvPr/>
          </p:nvCxnSpPr>
          <p:spPr>
            <a:xfrm rot="10800000">
              <a:off x="11543107" y="477066"/>
              <a:ext cx="0" cy="5935200"/>
            </a:xfrm>
            <a:prstGeom prst="straightConnector1">
              <a:avLst/>
            </a:prstGeom>
            <a:noFill/>
            <a:ln cap="flat" cmpd="sng" w="444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" name="Google Shape;114;p39"/>
            <p:cNvCxnSpPr/>
            <p:nvPr/>
          </p:nvCxnSpPr>
          <p:spPr>
            <a:xfrm flipH="1">
              <a:off x="-161093" y="6392850"/>
              <a:ext cx="11704200" cy="13200"/>
            </a:xfrm>
            <a:prstGeom prst="straightConnector1">
              <a:avLst/>
            </a:prstGeom>
            <a:noFill/>
            <a:ln cap="flat" cmpd="sng" w="444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5" name="Google Shape;115;p39"/>
          <p:cNvSpPr/>
          <p:nvPr>
            <p:ph idx="2" type="pic"/>
          </p:nvPr>
        </p:nvSpPr>
        <p:spPr>
          <a:xfrm>
            <a:off x="3951515" y="0"/>
            <a:ext cx="51924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ontents slide layout">
  <p:cSld name="7_Contents slide layou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0"/>
          <p:cNvSpPr txBox="1"/>
          <p:nvPr>
            <p:ph idx="1" type="body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ontents slide layout">
  <p:cSld name="8_Contents slide layou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ts slide layout">
  <p:cSld name="11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ontents slide layout">
  <p:cSld name="13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layout">
  <p:cSld name="Image slide layou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6"/>
          <p:cNvSpPr/>
          <p:nvPr>
            <p:ph idx="2" type="pic"/>
          </p:nvPr>
        </p:nvSpPr>
        <p:spPr>
          <a:xfrm>
            <a:off x="0" y="0"/>
            <a:ext cx="9144000" cy="2351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5" name="Google Shape;125;p46"/>
          <p:cNvSpPr/>
          <p:nvPr>
            <p:ph idx="3" type="pic"/>
          </p:nvPr>
        </p:nvSpPr>
        <p:spPr>
          <a:xfrm>
            <a:off x="679217" y="1558700"/>
            <a:ext cx="17235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6" name="Google Shape;126;p46"/>
          <p:cNvSpPr/>
          <p:nvPr>
            <p:ph idx="4" type="pic"/>
          </p:nvPr>
        </p:nvSpPr>
        <p:spPr>
          <a:xfrm>
            <a:off x="4711771" y="1558700"/>
            <a:ext cx="17235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7" name="Google Shape;127;p46"/>
          <p:cNvSpPr/>
          <p:nvPr>
            <p:ph idx="5" type="pic"/>
          </p:nvPr>
        </p:nvSpPr>
        <p:spPr>
          <a:xfrm>
            <a:off x="2695494" y="1558700"/>
            <a:ext cx="17235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6"/>
          <p:cNvSpPr/>
          <p:nvPr>
            <p:ph idx="6" type="pic"/>
          </p:nvPr>
        </p:nvSpPr>
        <p:spPr>
          <a:xfrm>
            <a:off x="6728048" y="1558700"/>
            <a:ext cx="17235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6"/>
          <p:cNvSpPr txBox="1"/>
          <p:nvPr>
            <p:ph idx="1" type="body"/>
          </p:nvPr>
        </p:nvSpPr>
        <p:spPr>
          <a:xfrm>
            <a:off x="242647" y="555079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slide layout">
  <p:cSld name="1_Image slide layou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7"/>
          <p:cNvSpPr txBox="1"/>
          <p:nvPr>
            <p:ph idx="1" type="body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47"/>
          <p:cNvSpPr/>
          <p:nvPr>
            <p:ph idx="2" type="pic"/>
          </p:nvPr>
        </p:nvSpPr>
        <p:spPr>
          <a:xfrm>
            <a:off x="0" y="1620499"/>
            <a:ext cx="9144000" cy="1877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3" name="Google Shape;133;p47"/>
          <p:cNvSpPr/>
          <p:nvPr/>
        </p:nvSpPr>
        <p:spPr>
          <a:xfrm>
            <a:off x="0" y="1520205"/>
            <a:ext cx="9144000" cy="54000"/>
          </a:xfrm>
          <a:prstGeom prst="rect">
            <a:avLst/>
          </a:prstGeom>
          <a:solidFill>
            <a:srgbClr val="0C465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7"/>
          <p:cNvSpPr/>
          <p:nvPr/>
        </p:nvSpPr>
        <p:spPr>
          <a:xfrm>
            <a:off x="0" y="3543858"/>
            <a:ext cx="9144000" cy="54000"/>
          </a:xfrm>
          <a:prstGeom prst="rect">
            <a:avLst/>
          </a:prstGeom>
          <a:solidFill>
            <a:srgbClr val="0C465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Images &amp; Contents Layout">
  <p:cSld name="31_Images &amp; Contents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8"/>
          <p:cNvSpPr/>
          <p:nvPr>
            <p:ph idx="2" type="pic"/>
          </p:nvPr>
        </p:nvSpPr>
        <p:spPr>
          <a:xfrm>
            <a:off x="599302" y="917488"/>
            <a:ext cx="4080900" cy="354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 slide layout">
  <p:cSld name="2_Image slide layou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9"/>
          <p:cNvSpPr txBox="1"/>
          <p:nvPr>
            <p:ph idx="1" type="body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49"/>
          <p:cNvSpPr/>
          <p:nvPr/>
        </p:nvSpPr>
        <p:spPr>
          <a:xfrm>
            <a:off x="0" y="2247714"/>
            <a:ext cx="9144000" cy="140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49"/>
          <p:cNvGrpSpPr/>
          <p:nvPr/>
        </p:nvGrpSpPr>
        <p:grpSpPr>
          <a:xfrm>
            <a:off x="3572901" y="1165256"/>
            <a:ext cx="1998170" cy="3513033"/>
            <a:chOff x="445712" y="1449040"/>
            <a:chExt cx="2112900" cy="3924300"/>
          </a:xfrm>
        </p:grpSpPr>
        <p:sp>
          <p:nvSpPr>
            <p:cNvPr id="141" name="Google Shape;141;p49"/>
            <p:cNvSpPr/>
            <p:nvPr/>
          </p:nvSpPr>
          <p:spPr>
            <a:xfrm>
              <a:off x="445712" y="1449040"/>
              <a:ext cx="2112900" cy="3924300"/>
            </a:xfrm>
            <a:prstGeom prst="roundRect">
              <a:avLst>
                <a:gd fmla="val 13580" name="adj"/>
              </a:avLst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9"/>
            <p:cNvSpPr/>
            <p:nvPr/>
          </p:nvSpPr>
          <p:spPr>
            <a:xfrm>
              <a:off x="1379920" y="1650572"/>
              <a:ext cx="216000" cy="3450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3" name="Google Shape;143;p49"/>
            <p:cNvGrpSpPr/>
            <p:nvPr/>
          </p:nvGrpSpPr>
          <p:grpSpPr>
            <a:xfrm>
              <a:off x="1407683" y="5045752"/>
              <a:ext cx="211974" cy="211974"/>
              <a:chOff x="1549420" y="5712364"/>
              <a:chExt cx="312600" cy="312600"/>
            </a:xfrm>
          </p:grpSpPr>
          <p:sp>
            <p:nvSpPr>
              <p:cNvPr id="144" name="Google Shape;144;p49"/>
              <p:cNvSpPr/>
              <p:nvPr/>
            </p:nvSpPr>
            <p:spPr>
              <a:xfrm>
                <a:off x="1549420" y="5712364"/>
                <a:ext cx="312600" cy="312600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25" scaled="0"/>
              </a:gradFill>
              <a:ln cap="flat" cmpd="sng" w="12700">
                <a:solidFill>
                  <a:srgbClr val="26262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49"/>
              <p:cNvSpPr/>
              <p:nvPr/>
            </p:nvSpPr>
            <p:spPr>
              <a:xfrm>
                <a:off x="1634225" y="5796647"/>
                <a:ext cx="143100" cy="144000"/>
              </a:xfrm>
              <a:prstGeom prst="roundRect">
                <a:avLst>
                  <a:gd fmla="val 16667" name="adj"/>
                </a:avLst>
              </a:prstGeom>
              <a:solidFill>
                <a:srgbClr val="737373"/>
              </a:solidFill>
              <a:ln cap="flat" cmpd="sng" w="9525">
                <a:solidFill>
                  <a:srgbClr val="B0B0B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6" name="Google Shape;146;p49"/>
          <p:cNvSpPr/>
          <p:nvPr>
            <p:ph idx="2" type="pic"/>
          </p:nvPr>
        </p:nvSpPr>
        <p:spPr>
          <a:xfrm>
            <a:off x="3713827" y="1473878"/>
            <a:ext cx="1716300" cy="2814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ontents slide layout">
  <p:cSld name="15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s slide layout">
  <p:cSld name="9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3"/>
          <p:cNvSpPr txBox="1"/>
          <p:nvPr>
            <p:ph idx="1" type="body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694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 slide layout">
  <p:cSld name="3_Image slide layou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5"/>
          <p:cNvSpPr/>
          <p:nvPr/>
        </p:nvSpPr>
        <p:spPr>
          <a:xfrm rot="10800000">
            <a:off x="3839270" y="0"/>
            <a:ext cx="5304729" cy="5143500"/>
          </a:xfrm>
          <a:custGeom>
            <a:rect b="b" l="l" r="r" t="t"/>
            <a:pathLst>
              <a:path extrusionOk="0" h="6858000" w="7072972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5"/>
          <p:cNvSpPr/>
          <p:nvPr>
            <p:ph idx="2" type="pic"/>
          </p:nvPr>
        </p:nvSpPr>
        <p:spPr>
          <a:xfrm>
            <a:off x="1" y="0"/>
            <a:ext cx="53046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ontents slide layout">
  <p:cSld name="17_Contents slide layou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56"/>
          <p:cNvGrpSpPr/>
          <p:nvPr/>
        </p:nvGrpSpPr>
        <p:grpSpPr>
          <a:xfrm flipH="1">
            <a:off x="364687" y="357799"/>
            <a:ext cx="8778150" cy="4451400"/>
            <a:chOff x="-161093" y="477066"/>
            <a:chExt cx="11704200" cy="5935200"/>
          </a:xfrm>
        </p:grpSpPr>
        <p:cxnSp>
          <p:nvCxnSpPr>
            <p:cNvPr id="159" name="Google Shape;159;p56"/>
            <p:cNvCxnSpPr/>
            <p:nvPr/>
          </p:nvCxnSpPr>
          <p:spPr>
            <a:xfrm rot="10800000">
              <a:off x="-161093" y="477136"/>
              <a:ext cx="11704200" cy="0"/>
            </a:xfrm>
            <a:prstGeom prst="straightConnector1">
              <a:avLst/>
            </a:prstGeom>
            <a:noFill/>
            <a:ln cap="flat" cmpd="sng" w="444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" name="Google Shape;160;p56"/>
            <p:cNvCxnSpPr/>
            <p:nvPr/>
          </p:nvCxnSpPr>
          <p:spPr>
            <a:xfrm rot="10800000">
              <a:off x="11543107" y="477066"/>
              <a:ext cx="0" cy="5935200"/>
            </a:xfrm>
            <a:prstGeom prst="straightConnector1">
              <a:avLst/>
            </a:prstGeom>
            <a:noFill/>
            <a:ln cap="flat" cmpd="sng" w="444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" name="Google Shape;161;p56"/>
            <p:cNvCxnSpPr/>
            <p:nvPr/>
          </p:nvCxnSpPr>
          <p:spPr>
            <a:xfrm flipH="1">
              <a:off x="-161093" y="6392850"/>
              <a:ext cx="11704200" cy="13200"/>
            </a:xfrm>
            <a:prstGeom prst="straightConnector1">
              <a:avLst/>
            </a:prstGeom>
            <a:noFill/>
            <a:ln cap="flat" cmpd="sng" w="444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2" name="Google Shape;162;p56"/>
          <p:cNvSpPr/>
          <p:nvPr>
            <p:ph idx="2" type="pic"/>
          </p:nvPr>
        </p:nvSpPr>
        <p:spPr>
          <a:xfrm>
            <a:off x="3951515" y="0"/>
            <a:ext cx="51924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ontents slide layout">
  <p:cSld name="7_Contents slide layou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7"/>
          <p:cNvSpPr txBox="1"/>
          <p:nvPr>
            <p:ph idx="1" type="body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ontents slide layout">
  <p:cSld name="8_Contents slide layou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ts slide layout">
  <p:cSld name="11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ontents slide layout">
  <p:cSld name="13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layout">
  <p:cSld name="Image slide layou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3"/>
          <p:cNvSpPr/>
          <p:nvPr>
            <p:ph idx="2" type="pic"/>
          </p:nvPr>
        </p:nvSpPr>
        <p:spPr>
          <a:xfrm>
            <a:off x="0" y="0"/>
            <a:ext cx="9144000" cy="2351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63"/>
          <p:cNvSpPr/>
          <p:nvPr>
            <p:ph idx="3" type="pic"/>
          </p:nvPr>
        </p:nvSpPr>
        <p:spPr>
          <a:xfrm>
            <a:off x="679217" y="1558700"/>
            <a:ext cx="17235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63"/>
          <p:cNvSpPr/>
          <p:nvPr>
            <p:ph idx="4" type="pic"/>
          </p:nvPr>
        </p:nvSpPr>
        <p:spPr>
          <a:xfrm>
            <a:off x="4711771" y="1558700"/>
            <a:ext cx="17235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4" name="Google Shape;174;p63"/>
          <p:cNvSpPr/>
          <p:nvPr>
            <p:ph idx="5" type="pic"/>
          </p:nvPr>
        </p:nvSpPr>
        <p:spPr>
          <a:xfrm>
            <a:off x="2695494" y="1558700"/>
            <a:ext cx="17235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5" name="Google Shape;175;p63"/>
          <p:cNvSpPr/>
          <p:nvPr>
            <p:ph idx="6" type="pic"/>
          </p:nvPr>
        </p:nvSpPr>
        <p:spPr>
          <a:xfrm>
            <a:off x="6728048" y="1558700"/>
            <a:ext cx="17235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6" name="Google Shape;176;p63"/>
          <p:cNvSpPr txBox="1"/>
          <p:nvPr>
            <p:ph idx="1" type="body"/>
          </p:nvPr>
        </p:nvSpPr>
        <p:spPr>
          <a:xfrm>
            <a:off x="242647" y="555079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slide layout">
  <p:cSld name="1_Image slide layou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4"/>
          <p:cNvSpPr txBox="1"/>
          <p:nvPr>
            <p:ph idx="1" type="body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64"/>
          <p:cNvSpPr/>
          <p:nvPr>
            <p:ph idx="2" type="pic"/>
          </p:nvPr>
        </p:nvSpPr>
        <p:spPr>
          <a:xfrm>
            <a:off x="0" y="1620499"/>
            <a:ext cx="9144000" cy="1877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0" name="Google Shape;180;p64"/>
          <p:cNvSpPr/>
          <p:nvPr/>
        </p:nvSpPr>
        <p:spPr>
          <a:xfrm>
            <a:off x="0" y="1520205"/>
            <a:ext cx="9144000" cy="54000"/>
          </a:xfrm>
          <a:prstGeom prst="rect">
            <a:avLst/>
          </a:prstGeom>
          <a:solidFill>
            <a:srgbClr val="0C465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4"/>
          <p:cNvSpPr/>
          <p:nvPr/>
        </p:nvSpPr>
        <p:spPr>
          <a:xfrm>
            <a:off x="0" y="3543858"/>
            <a:ext cx="9144000" cy="54000"/>
          </a:xfrm>
          <a:prstGeom prst="rect">
            <a:avLst/>
          </a:prstGeom>
          <a:solidFill>
            <a:srgbClr val="0C465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Images &amp; Contents Layout">
  <p:cSld name="31_Images &amp; Contents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5"/>
          <p:cNvSpPr/>
          <p:nvPr>
            <p:ph idx="2" type="pic"/>
          </p:nvPr>
        </p:nvSpPr>
        <p:spPr>
          <a:xfrm>
            <a:off x="599302" y="917488"/>
            <a:ext cx="4080900" cy="354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 slide layout">
  <p:cSld name="2_Image slide layou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6"/>
          <p:cNvSpPr txBox="1"/>
          <p:nvPr>
            <p:ph idx="1" type="body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66"/>
          <p:cNvSpPr/>
          <p:nvPr/>
        </p:nvSpPr>
        <p:spPr>
          <a:xfrm>
            <a:off x="0" y="2247714"/>
            <a:ext cx="9144000" cy="140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p66"/>
          <p:cNvGrpSpPr/>
          <p:nvPr/>
        </p:nvGrpSpPr>
        <p:grpSpPr>
          <a:xfrm>
            <a:off x="3572901" y="1165256"/>
            <a:ext cx="1998170" cy="3513033"/>
            <a:chOff x="445712" y="1449040"/>
            <a:chExt cx="2112900" cy="3924300"/>
          </a:xfrm>
        </p:grpSpPr>
        <p:sp>
          <p:nvSpPr>
            <p:cNvPr id="188" name="Google Shape;188;p66"/>
            <p:cNvSpPr/>
            <p:nvPr/>
          </p:nvSpPr>
          <p:spPr>
            <a:xfrm>
              <a:off x="445712" y="1449040"/>
              <a:ext cx="2112900" cy="3924300"/>
            </a:xfrm>
            <a:prstGeom prst="roundRect">
              <a:avLst>
                <a:gd fmla="val 13580" name="adj"/>
              </a:avLst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66"/>
            <p:cNvSpPr/>
            <p:nvPr/>
          </p:nvSpPr>
          <p:spPr>
            <a:xfrm>
              <a:off x="1379920" y="1650572"/>
              <a:ext cx="216000" cy="3450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0" name="Google Shape;190;p66"/>
            <p:cNvGrpSpPr/>
            <p:nvPr/>
          </p:nvGrpSpPr>
          <p:grpSpPr>
            <a:xfrm>
              <a:off x="1407683" y="5045752"/>
              <a:ext cx="211974" cy="211974"/>
              <a:chOff x="1549420" y="5712364"/>
              <a:chExt cx="312600" cy="312600"/>
            </a:xfrm>
          </p:grpSpPr>
          <p:sp>
            <p:nvSpPr>
              <p:cNvPr id="191" name="Google Shape;191;p66"/>
              <p:cNvSpPr/>
              <p:nvPr/>
            </p:nvSpPr>
            <p:spPr>
              <a:xfrm>
                <a:off x="1549420" y="5712364"/>
                <a:ext cx="312600" cy="312600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25" scaled="0"/>
              </a:gradFill>
              <a:ln cap="flat" cmpd="sng" w="12700">
                <a:solidFill>
                  <a:srgbClr val="26262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66"/>
              <p:cNvSpPr/>
              <p:nvPr/>
            </p:nvSpPr>
            <p:spPr>
              <a:xfrm>
                <a:off x="1634225" y="5796647"/>
                <a:ext cx="143100" cy="144000"/>
              </a:xfrm>
              <a:prstGeom prst="roundRect">
                <a:avLst>
                  <a:gd fmla="val 16667" name="adj"/>
                </a:avLst>
              </a:prstGeom>
              <a:solidFill>
                <a:srgbClr val="737373"/>
              </a:solidFill>
              <a:ln cap="flat" cmpd="sng" w="9525">
                <a:solidFill>
                  <a:srgbClr val="B0B0B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3" name="Google Shape;193;p66"/>
          <p:cNvSpPr/>
          <p:nvPr>
            <p:ph idx="2" type="pic"/>
          </p:nvPr>
        </p:nvSpPr>
        <p:spPr>
          <a:xfrm>
            <a:off x="3713827" y="1473878"/>
            <a:ext cx="1716300" cy="2814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33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hyperlink" Target="https://scanr-api.enseignementsup-recherche.gouv.fr/api/swagger-ui.html" TargetMode="External"/><Relationship Id="rId5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jpg"/><Relationship Id="rId4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67"/>
          <p:cNvGrpSpPr/>
          <p:nvPr/>
        </p:nvGrpSpPr>
        <p:grpSpPr>
          <a:xfrm>
            <a:off x="7534790" y="145860"/>
            <a:ext cx="1263449" cy="310172"/>
            <a:chOff x="864753" y="5755727"/>
            <a:chExt cx="1544830" cy="413563"/>
          </a:xfrm>
        </p:grpSpPr>
        <p:sp>
          <p:nvSpPr>
            <p:cNvPr id="199" name="Google Shape;199;p67"/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0"/>
              </a:schemeClr>
            </a:solidFill>
            <a:ln cap="flat" cmpd="sng" w="158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7"/>
            <p:cNvSpPr/>
            <p:nvPr/>
          </p:nvSpPr>
          <p:spPr>
            <a:xfrm>
              <a:off x="1584900" y="5839450"/>
              <a:ext cx="493113" cy="238870"/>
            </a:xfrm>
            <a:custGeom>
              <a:rect b="b" l="l" r="r" t="t"/>
              <a:pathLst>
                <a:path extrusionOk="0" h="184091" w="476008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67"/>
            <p:cNvSpPr/>
            <p:nvPr/>
          </p:nvSpPr>
          <p:spPr>
            <a:xfrm>
              <a:off x="1095829" y="5851239"/>
              <a:ext cx="164495" cy="228600"/>
            </a:xfrm>
            <a:custGeom>
              <a:rect b="b" l="l" r="r" t="t"/>
              <a:pathLst>
                <a:path extrusionOk="0" h="212876" w="164495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7"/>
            <p:cNvSpPr/>
            <p:nvPr/>
          </p:nvSpPr>
          <p:spPr>
            <a:xfrm>
              <a:off x="1301554" y="5851239"/>
              <a:ext cx="101600" cy="228600"/>
            </a:xfrm>
            <a:custGeom>
              <a:rect b="b" l="l" r="r" t="t"/>
              <a:pathLst>
                <a:path extrusionOk="0" h="220133" w="101600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7"/>
            <p:cNvSpPr/>
            <p:nvPr/>
          </p:nvSpPr>
          <p:spPr>
            <a:xfrm>
              <a:off x="1444384" y="5851239"/>
              <a:ext cx="101600" cy="228600"/>
            </a:xfrm>
            <a:custGeom>
              <a:rect b="b" l="l" r="r" t="t"/>
              <a:pathLst>
                <a:path extrusionOk="0" h="220133" w="101600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7"/>
            <p:cNvSpPr/>
            <p:nvPr/>
          </p:nvSpPr>
          <p:spPr>
            <a:xfrm>
              <a:off x="2040716" y="6018447"/>
              <a:ext cx="200512" cy="61391"/>
            </a:xfrm>
            <a:custGeom>
              <a:rect b="b" l="l" r="r" t="t"/>
              <a:pathLst>
                <a:path extrusionOk="0" h="77558" w="253314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67"/>
          <p:cNvSpPr txBox="1"/>
          <p:nvPr/>
        </p:nvSpPr>
        <p:spPr>
          <a:xfrm>
            <a:off x="896602" y="520425"/>
            <a:ext cx="77214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100">
                <a:solidFill>
                  <a:schemeClr val="lt1"/>
                </a:solidFill>
              </a:rPr>
              <a:t>Graph Databases and Ontology for Recruitment Platform</a:t>
            </a:r>
            <a:endParaRPr sz="4100">
              <a:solidFill>
                <a:schemeClr val="lt1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chemeClr val="lt1"/>
              </a:solidFill>
            </a:endParaRPr>
          </a:p>
        </p:txBody>
      </p:sp>
      <p:sp>
        <p:nvSpPr>
          <p:cNvPr id="206" name="Google Shape;206;p67"/>
          <p:cNvSpPr txBox="1"/>
          <p:nvPr/>
        </p:nvSpPr>
        <p:spPr>
          <a:xfrm>
            <a:off x="349406" y="3409877"/>
            <a:ext cx="37563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>
                <a:solidFill>
                  <a:schemeClr val="lt1"/>
                </a:solidFill>
              </a:rPr>
              <a:t>Zebing LYU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>
                <a:solidFill>
                  <a:schemeClr val="lt1"/>
                </a:solidFill>
              </a:rPr>
              <a:t>Yaohui Wang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Armando Ponce Sesma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Meri Martirosyan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Venkata Saketh Teki</a:t>
            </a:r>
            <a:r>
              <a:rPr lang="zh-C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7" name="Google Shape;2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563" y="3831813"/>
            <a:ext cx="1788325" cy="5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688" y="2834825"/>
            <a:ext cx="1555538" cy="7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6"/>
          <p:cNvSpPr/>
          <p:nvPr/>
        </p:nvSpPr>
        <p:spPr>
          <a:xfrm rot="5400000">
            <a:off x="5149120" y="407304"/>
            <a:ext cx="841500" cy="1847700"/>
          </a:xfrm>
          <a:prstGeom prst="corner">
            <a:avLst>
              <a:gd fmla="val 22091" name="adj1"/>
              <a:gd fmla="val 20975" name="adj2"/>
            </a:avLst>
          </a:prstGeom>
          <a:solidFill>
            <a:schemeClr val="accent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76"/>
          <p:cNvSpPr txBox="1"/>
          <p:nvPr/>
        </p:nvSpPr>
        <p:spPr>
          <a:xfrm>
            <a:off x="4913401" y="1161850"/>
            <a:ext cx="2045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accent3"/>
                </a:solidFill>
              </a:rPr>
              <a:t>Encoding the text and using cosine similarity</a:t>
            </a:r>
            <a:endParaRPr sz="12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76"/>
          <p:cNvSpPr/>
          <p:nvPr/>
        </p:nvSpPr>
        <p:spPr>
          <a:xfrm rot="5400000">
            <a:off x="1168082" y="407302"/>
            <a:ext cx="841500" cy="1847700"/>
          </a:xfrm>
          <a:prstGeom prst="corner">
            <a:avLst>
              <a:gd fmla="val 22091" name="adj1"/>
              <a:gd fmla="val 20975" name="adj2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76"/>
          <p:cNvSpPr txBox="1"/>
          <p:nvPr/>
        </p:nvSpPr>
        <p:spPr>
          <a:xfrm>
            <a:off x="922856" y="1161075"/>
            <a:ext cx="2448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chemeClr val="accent1"/>
                </a:solidFill>
              </a:rPr>
              <a:t>Preprocessing the text and preparing the keyword extractor</a:t>
            </a:r>
            <a:endParaRPr sz="1200">
              <a:solidFill>
                <a:schemeClr val="accen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328" name="Google Shape;328;p76"/>
          <p:cNvSpPr txBox="1"/>
          <p:nvPr/>
        </p:nvSpPr>
        <p:spPr>
          <a:xfrm>
            <a:off x="458750" y="2059100"/>
            <a:ext cx="3272700" cy="22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9845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-"/>
            </a:pPr>
            <a:r>
              <a:rPr b="1" lang="zh-CN" sz="1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model retrieves a batch of summaries from the dataset</a:t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-"/>
            </a:pPr>
            <a:r>
              <a:rPr b="1" lang="zh-CN" sz="1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Proceed to conduct several preprocessing steps to filter out numbers etc.</a:t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-"/>
            </a:pPr>
            <a:r>
              <a:rPr b="1" lang="zh-CN" sz="1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Define the tokenization and lemmatization processes</a:t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-"/>
            </a:pPr>
            <a:r>
              <a:rPr b="1" lang="zh-CN" sz="1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Using the Vectoriser on lemmatised tokens and fit transform to get the feature names out i.e. keywords in string format</a:t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76"/>
          <p:cNvSpPr txBox="1"/>
          <p:nvPr/>
        </p:nvSpPr>
        <p:spPr>
          <a:xfrm>
            <a:off x="4414975" y="2015875"/>
            <a:ext cx="31287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-"/>
            </a:pPr>
            <a:r>
              <a:rPr b="1" lang="zh-CN" sz="1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1" lang="zh-CN" sz="1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 model encodes the text using a pre-trained transformer-based language model</a:t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-"/>
            </a:pPr>
            <a:r>
              <a:rPr b="1" lang="zh-CN" sz="1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Find</a:t>
            </a:r>
            <a:r>
              <a:rPr b="1" lang="zh-CN" sz="1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best described words through the get_bestdesc_words function - cosine similarity between sentences &amp; its ngrams</a:t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-"/>
            </a:pPr>
            <a:r>
              <a:rPr b="1" lang="zh-CN" sz="1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AI related word extraction - cosine similarity between word pool and primary keynodes</a:t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-"/>
            </a:pPr>
            <a:r>
              <a:rPr b="1" lang="zh-CN" sz="1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creating the nodes in the db and relate those with the respective publications</a:t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76"/>
          <p:cNvSpPr txBox="1"/>
          <p:nvPr/>
        </p:nvSpPr>
        <p:spPr>
          <a:xfrm>
            <a:off x="2112925" y="223225"/>
            <a:ext cx="464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dk1"/>
                </a:solidFill>
              </a:rPr>
              <a:t>Steps of keyword extraction and ontology enrichment using NLP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7"/>
          <p:cNvSpPr txBox="1"/>
          <p:nvPr/>
        </p:nvSpPr>
        <p:spPr>
          <a:xfrm>
            <a:off x="1195200" y="509675"/>
            <a:ext cx="6753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000" spcFirstLastPara="1" rIns="2700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Recommendations and lessons learned 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77"/>
          <p:cNvGrpSpPr/>
          <p:nvPr/>
        </p:nvGrpSpPr>
        <p:grpSpPr>
          <a:xfrm>
            <a:off x="1908575" y="1666950"/>
            <a:ext cx="5326853" cy="507890"/>
            <a:chOff x="6031521" y="804960"/>
            <a:chExt cx="1582500" cy="472500"/>
          </a:xfrm>
        </p:grpSpPr>
        <p:sp>
          <p:nvSpPr>
            <p:cNvPr id="337" name="Google Shape;337;p77"/>
            <p:cNvSpPr/>
            <p:nvPr/>
          </p:nvSpPr>
          <p:spPr>
            <a:xfrm>
              <a:off x="6031521" y="804960"/>
              <a:ext cx="1582500" cy="4725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77"/>
            <p:cNvSpPr txBox="1"/>
            <p:nvPr/>
          </p:nvSpPr>
          <p:spPr>
            <a:xfrm>
              <a:off x="6090373" y="819844"/>
              <a:ext cx="14649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Expanding to french publications (requires more linguistic analysis &amp; further research)Multi-source data gathering </a:t>
              </a:r>
              <a:endParaRPr b="1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" name="Google Shape;339;p77"/>
          <p:cNvSpPr/>
          <p:nvPr/>
        </p:nvSpPr>
        <p:spPr>
          <a:xfrm>
            <a:off x="1908600" y="2483925"/>
            <a:ext cx="5326800" cy="507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ML model to auto label to filter out keywords to avoid data drift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77"/>
          <p:cNvSpPr/>
          <p:nvPr/>
        </p:nvSpPr>
        <p:spPr>
          <a:xfrm>
            <a:off x="1908600" y="3300900"/>
            <a:ext cx="5326800" cy="507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Limitations: inconsistent data, data drift as a result of NLP, lack of accuracy metrics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85226"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8"/>
          <p:cNvSpPr txBox="1"/>
          <p:nvPr/>
        </p:nvSpPr>
        <p:spPr>
          <a:xfrm>
            <a:off x="1306036" y="286974"/>
            <a:ext cx="6753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000" spcFirstLastPara="1" rIns="2700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Limitations and areas of improvement</a:t>
            </a:r>
            <a:endParaRPr/>
          </a:p>
        </p:txBody>
      </p:sp>
      <p:grpSp>
        <p:nvGrpSpPr>
          <p:cNvPr id="346" name="Google Shape;346;p78"/>
          <p:cNvGrpSpPr/>
          <p:nvPr/>
        </p:nvGrpSpPr>
        <p:grpSpPr>
          <a:xfrm>
            <a:off x="1908600" y="1524297"/>
            <a:ext cx="5326853" cy="593050"/>
            <a:chOff x="6031521" y="804960"/>
            <a:chExt cx="1582500" cy="551726"/>
          </a:xfrm>
        </p:grpSpPr>
        <p:sp>
          <p:nvSpPr>
            <p:cNvPr id="347" name="Google Shape;347;p78"/>
            <p:cNvSpPr/>
            <p:nvPr/>
          </p:nvSpPr>
          <p:spPr>
            <a:xfrm>
              <a:off x="6031521" y="804960"/>
              <a:ext cx="1582500" cy="4725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78"/>
            <p:cNvSpPr txBox="1"/>
            <p:nvPr/>
          </p:nvSpPr>
          <p:spPr>
            <a:xfrm>
              <a:off x="6090373" y="819844"/>
              <a:ext cx="1464900" cy="5368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 information obtained from the website can be incorrect and can lead to errors in our database.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78"/>
          <p:cNvSpPr/>
          <p:nvPr/>
        </p:nvSpPr>
        <p:spPr>
          <a:xfrm>
            <a:off x="1908600" y="2271884"/>
            <a:ext cx="5326800" cy="507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Current NLP analysis was only performed on a batch of publication summaries.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sources can be expanded.</a:t>
            </a:r>
            <a:endParaRPr/>
          </a:p>
        </p:txBody>
      </p:sp>
      <p:sp>
        <p:nvSpPr>
          <p:cNvPr id="350" name="Google Shape;350;p78"/>
          <p:cNvSpPr/>
          <p:nvPr/>
        </p:nvSpPr>
        <p:spPr>
          <a:xfrm>
            <a:off x="1915120" y="3039459"/>
            <a:ext cx="5326800" cy="507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is important to consider aspects such as data privacy and security, while dealing with this data.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78"/>
          <p:cNvSpPr/>
          <p:nvPr/>
        </p:nvSpPr>
        <p:spPr>
          <a:xfrm>
            <a:off x="1908600" y="3807035"/>
            <a:ext cx="5326800" cy="507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need for ongoing maintenance and updates to ensure the continued accuracy and relevance of the results.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9"/>
          <p:cNvSpPr txBox="1"/>
          <p:nvPr>
            <p:ph idx="1" type="body"/>
          </p:nvPr>
        </p:nvSpPr>
        <p:spPr>
          <a:xfrm>
            <a:off x="794800" y="718934"/>
            <a:ext cx="86799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r>
              <a:t/>
            </a:r>
            <a:endParaRPr sz="34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r>
              <a:t/>
            </a:r>
            <a:endParaRPr sz="34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r>
              <a:t/>
            </a:r>
            <a:endParaRPr sz="3400"/>
          </a:p>
        </p:txBody>
      </p:sp>
      <p:sp>
        <p:nvSpPr>
          <p:cNvPr id="357" name="Google Shape;357;p79"/>
          <p:cNvSpPr/>
          <p:nvPr/>
        </p:nvSpPr>
        <p:spPr>
          <a:xfrm>
            <a:off x="4372361" y="1376795"/>
            <a:ext cx="210600" cy="181746"/>
          </a:xfrm>
          <a:custGeom>
            <a:rect b="b" l="l" r="r" t="t"/>
            <a:pathLst>
              <a:path extrusionOk="0" h="2796091" w="3240006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p79"/>
          <p:cNvGrpSpPr/>
          <p:nvPr/>
        </p:nvGrpSpPr>
        <p:grpSpPr>
          <a:xfrm>
            <a:off x="1674988" y="1626938"/>
            <a:ext cx="1875287" cy="2230550"/>
            <a:chOff x="2412989" y="1928425"/>
            <a:chExt cx="1875287" cy="2230550"/>
          </a:xfrm>
        </p:grpSpPr>
        <p:cxnSp>
          <p:nvCxnSpPr>
            <p:cNvPr id="359" name="Google Shape;359;p79"/>
            <p:cNvCxnSpPr/>
            <p:nvPr/>
          </p:nvCxnSpPr>
          <p:spPr>
            <a:xfrm>
              <a:off x="3159926" y="2999866"/>
              <a:ext cx="1089300" cy="960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0" name="Google Shape;360;p79"/>
            <p:cNvCxnSpPr/>
            <p:nvPr/>
          </p:nvCxnSpPr>
          <p:spPr>
            <a:xfrm rot="10800000">
              <a:off x="3159975" y="3400875"/>
              <a:ext cx="1128300" cy="75810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1" name="Google Shape;361;p79"/>
            <p:cNvCxnSpPr/>
            <p:nvPr/>
          </p:nvCxnSpPr>
          <p:spPr>
            <a:xfrm flipH="1" rot="10800000">
              <a:off x="2915973" y="1928425"/>
              <a:ext cx="1326900" cy="73080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62" name="Google Shape;362;p79"/>
            <p:cNvSpPr/>
            <p:nvPr/>
          </p:nvSpPr>
          <p:spPr>
            <a:xfrm>
              <a:off x="2412989" y="2336742"/>
              <a:ext cx="1134300" cy="1134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79"/>
            <p:cNvSpPr txBox="1"/>
            <p:nvPr/>
          </p:nvSpPr>
          <p:spPr>
            <a:xfrm>
              <a:off x="2463250" y="2753900"/>
              <a:ext cx="10338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Limitations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79"/>
          <p:cNvSpPr/>
          <p:nvPr/>
        </p:nvSpPr>
        <p:spPr>
          <a:xfrm>
            <a:off x="3407625" y="3548913"/>
            <a:ext cx="2319900" cy="541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79"/>
          <p:cNvSpPr txBox="1"/>
          <p:nvPr/>
        </p:nvSpPr>
        <p:spPr>
          <a:xfrm>
            <a:off x="3378000" y="3527163"/>
            <a:ext cx="2388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Lack of accuracy metrics for predicted keywords</a:t>
            </a:r>
            <a:endParaRPr sz="1200"/>
          </a:p>
        </p:txBody>
      </p:sp>
      <p:sp>
        <p:nvSpPr>
          <p:cNvPr id="366" name="Google Shape;366;p79"/>
          <p:cNvSpPr/>
          <p:nvPr/>
        </p:nvSpPr>
        <p:spPr>
          <a:xfrm>
            <a:off x="3407625" y="2382788"/>
            <a:ext cx="2319900" cy="541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drift</a:t>
            </a:r>
            <a:endParaRPr/>
          </a:p>
        </p:txBody>
      </p:sp>
      <p:sp>
        <p:nvSpPr>
          <p:cNvPr id="367" name="Google Shape;367;p79"/>
          <p:cNvSpPr/>
          <p:nvPr/>
        </p:nvSpPr>
        <p:spPr>
          <a:xfrm>
            <a:off x="3407625" y="1302575"/>
            <a:ext cx="2319900" cy="541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Inconsistent data</a:t>
            </a:r>
            <a:endParaRPr/>
          </a:p>
        </p:txBody>
      </p:sp>
      <p:sp>
        <p:nvSpPr>
          <p:cNvPr id="368" name="Google Shape;368;p79"/>
          <p:cNvSpPr txBox="1"/>
          <p:nvPr/>
        </p:nvSpPr>
        <p:spPr>
          <a:xfrm>
            <a:off x="296675" y="246275"/>
            <a:ext cx="51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/>
              <a:t>Risks and limitations</a:t>
            </a: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80"/>
          <p:cNvGrpSpPr/>
          <p:nvPr/>
        </p:nvGrpSpPr>
        <p:grpSpPr>
          <a:xfrm>
            <a:off x="2601213" y="1707356"/>
            <a:ext cx="3951954" cy="2564606"/>
            <a:chOff x="4655733" y="2637505"/>
            <a:chExt cx="2716527" cy="1217603"/>
          </a:xfrm>
        </p:grpSpPr>
        <p:grpSp>
          <p:nvGrpSpPr>
            <p:cNvPr id="374" name="Google Shape;374;p80"/>
            <p:cNvGrpSpPr/>
            <p:nvPr/>
          </p:nvGrpSpPr>
          <p:grpSpPr>
            <a:xfrm>
              <a:off x="6233054" y="2743150"/>
              <a:ext cx="1139206" cy="952579"/>
              <a:chOff x="5133714" y="3583707"/>
              <a:chExt cx="474300" cy="396600"/>
            </a:xfrm>
          </p:grpSpPr>
          <p:cxnSp>
            <p:nvCxnSpPr>
              <p:cNvPr id="375" name="Google Shape;375;p80"/>
              <p:cNvCxnSpPr/>
              <p:nvPr/>
            </p:nvCxnSpPr>
            <p:spPr>
              <a:xfrm flipH="1" rot="-5400000">
                <a:off x="5223527" y="3590007"/>
                <a:ext cx="291000" cy="278400"/>
              </a:xfrm>
              <a:prstGeom prst="bentConnector3">
                <a:avLst>
                  <a:gd fmla="val 161301" name="adj1"/>
                </a:avLst>
              </a:prstGeom>
              <a:noFill/>
              <a:ln cap="flat" cmpd="sng" w="381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med" w="med" type="oval"/>
              </a:ln>
            </p:spPr>
          </p:cxnSp>
          <p:cxnSp>
            <p:nvCxnSpPr>
              <p:cNvPr id="376" name="Google Shape;376;p80"/>
              <p:cNvCxnSpPr/>
              <p:nvPr/>
            </p:nvCxnSpPr>
            <p:spPr>
              <a:xfrm flipH="1" rot="-5400000">
                <a:off x="5172564" y="3544857"/>
                <a:ext cx="396600" cy="474300"/>
              </a:xfrm>
              <a:prstGeom prst="bentConnector3">
                <a:avLst>
                  <a:gd fmla="val 130427" name="adj1"/>
                </a:avLst>
              </a:prstGeom>
              <a:noFill/>
              <a:ln cap="flat" cmpd="sng" w="381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med" w="med" type="oval"/>
              </a:ln>
            </p:spPr>
          </p:cxnSp>
        </p:grpSp>
        <p:cxnSp>
          <p:nvCxnSpPr>
            <p:cNvPr id="377" name="Google Shape;377;p80"/>
            <p:cNvCxnSpPr/>
            <p:nvPr/>
          </p:nvCxnSpPr>
          <p:spPr>
            <a:xfrm>
              <a:off x="6001025" y="2637505"/>
              <a:ext cx="13087" cy="1217603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grpSp>
          <p:nvGrpSpPr>
            <p:cNvPr id="378" name="Google Shape;378;p80"/>
            <p:cNvGrpSpPr/>
            <p:nvPr/>
          </p:nvGrpSpPr>
          <p:grpSpPr>
            <a:xfrm flipH="1">
              <a:off x="4655733" y="2743153"/>
              <a:ext cx="1159382" cy="952580"/>
              <a:chOff x="5125409" y="3583703"/>
              <a:chExt cx="482700" cy="396600"/>
            </a:xfrm>
          </p:grpSpPr>
          <p:cxnSp>
            <p:nvCxnSpPr>
              <p:cNvPr id="379" name="Google Shape;379;p80"/>
              <p:cNvCxnSpPr/>
              <p:nvPr/>
            </p:nvCxnSpPr>
            <p:spPr>
              <a:xfrm flipH="1" rot="-5400000">
                <a:off x="5217668" y="3581157"/>
                <a:ext cx="291000" cy="296100"/>
              </a:xfrm>
              <a:prstGeom prst="bentConnector3">
                <a:avLst>
                  <a:gd fmla="val 162227" name="adj1"/>
                </a:avLst>
              </a:prstGeom>
              <a:noFill/>
              <a:ln cap="flat" cmpd="sng" w="381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med" w="med" type="oval"/>
              </a:ln>
            </p:spPr>
          </p:cxnSp>
          <p:cxnSp>
            <p:nvCxnSpPr>
              <p:cNvPr id="380" name="Google Shape;380;p80"/>
              <p:cNvCxnSpPr/>
              <p:nvPr/>
            </p:nvCxnSpPr>
            <p:spPr>
              <a:xfrm flipH="1" rot="-5400000">
                <a:off x="5168459" y="3540653"/>
                <a:ext cx="396600" cy="482700"/>
              </a:xfrm>
              <a:prstGeom prst="bentConnector3">
                <a:avLst>
                  <a:gd fmla="val 129549" name="adj1"/>
                </a:avLst>
              </a:prstGeom>
              <a:noFill/>
              <a:ln cap="flat" cmpd="sng" w="381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med" w="med" type="oval"/>
              </a:ln>
            </p:spPr>
          </p:cxnSp>
        </p:grpSp>
      </p:grpSp>
      <p:sp>
        <p:nvSpPr>
          <p:cNvPr id="381" name="Google Shape;381;p80"/>
          <p:cNvSpPr/>
          <p:nvPr/>
        </p:nvSpPr>
        <p:spPr>
          <a:xfrm>
            <a:off x="-7143" y="2127147"/>
            <a:ext cx="9147572" cy="1020294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80"/>
          <p:cNvSpPr/>
          <p:nvPr/>
        </p:nvSpPr>
        <p:spPr>
          <a:xfrm>
            <a:off x="-3571" y="2203976"/>
            <a:ext cx="9147572" cy="866638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80"/>
          <p:cNvSpPr txBox="1"/>
          <p:nvPr/>
        </p:nvSpPr>
        <p:spPr>
          <a:xfrm>
            <a:off x="-3571" y="2166495"/>
            <a:ext cx="9144000" cy="7617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80"/>
          <p:cNvSpPr txBox="1"/>
          <p:nvPr/>
        </p:nvSpPr>
        <p:spPr>
          <a:xfrm>
            <a:off x="3571" y="2785871"/>
            <a:ext cx="9143889" cy="284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80"/>
          <p:cNvSpPr/>
          <p:nvPr/>
        </p:nvSpPr>
        <p:spPr>
          <a:xfrm flipH="1">
            <a:off x="3659068" y="1025903"/>
            <a:ext cx="1825863" cy="983742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8"/>
          <p:cNvSpPr/>
          <p:nvPr/>
        </p:nvSpPr>
        <p:spPr>
          <a:xfrm>
            <a:off x="266763" y="220208"/>
            <a:ext cx="4227300" cy="4703100"/>
          </a:xfrm>
          <a:prstGeom prst="roundRect">
            <a:avLst>
              <a:gd fmla="val 1286" name="adj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8"/>
          <p:cNvSpPr txBox="1"/>
          <p:nvPr/>
        </p:nvSpPr>
        <p:spPr>
          <a:xfrm>
            <a:off x="997783" y="1773386"/>
            <a:ext cx="349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Main goal of the project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Datacraft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 Established objectives by Datacraft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15" name="Google Shape;215;p68"/>
          <p:cNvGrpSpPr/>
          <p:nvPr/>
        </p:nvGrpSpPr>
        <p:grpSpPr>
          <a:xfrm>
            <a:off x="416232" y="1261196"/>
            <a:ext cx="4064643" cy="577125"/>
            <a:chOff x="6102442" y="1483456"/>
            <a:chExt cx="5419524" cy="769500"/>
          </a:xfrm>
        </p:grpSpPr>
        <p:sp>
          <p:nvSpPr>
            <p:cNvPr id="216" name="Google Shape;216;p68"/>
            <p:cNvSpPr txBox="1"/>
            <p:nvPr/>
          </p:nvSpPr>
          <p:spPr>
            <a:xfrm>
              <a:off x="6860266" y="1678152"/>
              <a:ext cx="46617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81000" spcFirstLastPara="1" rIns="81000" wrap="square" tIns="342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zh-CN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objective</a:t>
              </a:r>
              <a:endParaRPr b="1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68"/>
            <p:cNvSpPr txBox="1"/>
            <p:nvPr/>
          </p:nvSpPr>
          <p:spPr>
            <a:xfrm>
              <a:off x="6102442" y="1483456"/>
              <a:ext cx="981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81000" spcFirstLastPara="1" rIns="81000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3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68"/>
          <p:cNvSpPr txBox="1"/>
          <p:nvPr/>
        </p:nvSpPr>
        <p:spPr>
          <a:xfrm>
            <a:off x="997775" y="2627626"/>
            <a:ext cx="349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</a:t>
            </a:r>
            <a:r>
              <a:rPr lang="zh-C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 of the db 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NLP &amp; ontology 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19" name="Google Shape;219;p68"/>
          <p:cNvGrpSpPr/>
          <p:nvPr/>
        </p:nvGrpSpPr>
        <p:grpSpPr>
          <a:xfrm>
            <a:off x="416232" y="2115440"/>
            <a:ext cx="4064643" cy="577125"/>
            <a:chOff x="6102442" y="1483456"/>
            <a:chExt cx="5419524" cy="769500"/>
          </a:xfrm>
        </p:grpSpPr>
        <p:sp>
          <p:nvSpPr>
            <p:cNvPr id="220" name="Google Shape;220;p68"/>
            <p:cNvSpPr txBox="1"/>
            <p:nvPr/>
          </p:nvSpPr>
          <p:spPr>
            <a:xfrm>
              <a:off x="6860266" y="1678152"/>
              <a:ext cx="46617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81000" spcFirstLastPara="1" rIns="8100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1" lang="zh-CN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Our Solution</a:t>
              </a:r>
              <a:endParaRPr b="1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68"/>
            <p:cNvSpPr txBox="1"/>
            <p:nvPr/>
          </p:nvSpPr>
          <p:spPr>
            <a:xfrm>
              <a:off x="6102442" y="1483456"/>
              <a:ext cx="981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81000" spcFirstLastPara="1" rIns="81000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3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" name="Google Shape;222;p68"/>
          <p:cNvSpPr txBox="1"/>
          <p:nvPr/>
        </p:nvSpPr>
        <p:spPr>
          <a:xfrm>
            <a:off x="997783" y="3820424"/>
            <a:ext cx="3496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</a:t>
            </a:r>
            <a:r>
              <a:rPr lang="zh-C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Expanding to french publications &amp;Multi-source data gathering 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ML model to auto label to filter out keywords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Limitations we faced while working on the project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23" name="Google Shape;223;p68"/>
          <p:cNvGrpSpPr/>
          <p:nvPr/>
        </p:nvGrpSpPr>
        <p:grpSpPr>
          <a:xfrm>
            <a:off x="416232" y="2969684"/>
            <a:ext cx="4064643" cy="830922"/>
            <a:chOff x="6102442" y="1483456"/>
            <a:chExt cx="5419524" cy="1107896"/>
          </a:xfrm>
        </p:grpSpPr>
        <p:sp>
          <p:nvSpPr>
            <p:cNvPr id="224" name="Google Shape;224;p68"/>
            <p:cNvSpPr txBox="1"/>
            <p:nvPr/>
          </p:nvSpPr>
          <p:spPr>
            <a:xfrm>
              <a:off x="6860266" y="1678152"/>
              <a:ext cx="4661700" cy="9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81000" spcFirstLastPara="1" rIns="8100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Recommendations and lessons learned</a:t>
              </a:r>
              <a:endParaRPr b="1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68"/>
            <p:cNvSpPr txBox="1"/>
            <p:nvPr/>
          </p:nvSpPr>
          <p:spPr>
            <a:xfrm>
              <a:off x="6102442" y="1483456"/>
              <a:ext cx="981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81000" spcFirstLastPara="1" rIns="81000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3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68"/>
          <p:cNvSpPr txBox="1"/>
          <p:nvPr/>
        </p:nvSpPr>
        <p:spPr>
          <a:xfrm>
            <a:off x="501956" y="293393"/>
            <a:ext cx="37425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100">
                <a:solidFill>
                  <a:schemeClr val="lt1"/>
                </a:solidFill>
              </a:rPr>
              <a:t>Content</a:t>
            </a:r>
            <a:r>
              <a:rPr lang="zh-CN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9"/>
          <p:cNvSpPr txBox="1"/>
          <p:nvPr>
            <p:ph idx="1" type="body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r>
              <a:rPr lang="zh-CN"/>
              <a:t>Business Objectives</a:t>
            </a:r>
            <a:endParaRPr/>
          </a:p>
        </p:txBody>
      </p:sp>
      <p:sp>
        <p:nvSpPr>
          <p:cNvPr id="232" name="Google Shape;232;p69"/>
          <p:cNvSpPr/>
          <p:nvPr/>
        </p:nvSpPr>
        <p:spPr>
          <a:xfrm>
            <a:off x="3597710" y="2355061"/>
            <a:ext cx="1889130" cy="1223749"/>
          </a:xfrm>
          <a:custGeom>
            <a:rect b="b" l="l" r="r" t="t"/>
            <a:pathLst>
              <a:path extrusionOk="0" h="2472220" w="3816424">
                <a:moveTo>
                  <a:pt x="1972064" y="0"/>
                </a:moveTo>
                <a:cubicBezTo>
                  <a:pt x="2225646" y="0"/>
                  <a:pt x="2443064" y="140235"/>
                  <a:pt x="2531016" y="340937"/>
                </a:cubicBezTo>
                <a:cubicBezTo>
                  <a:pt x="2600132" y="306460"/>
                  <a:pt x="2678169" y="288032"/>
                  <a:pt x="2760510" y="288032"/>
                </a:cubicBezTo>
                <a:cubicBezTo>
                  <a:pt x="3009887" y="288032"/>
                  <a:pt x="3219786" y="457055"/>
                  <a:pt x="3279705" y="687381"/>
                </a:cubicBezTo>
                <a:cubicBezTo>
                  <a:pt x="3582169" y="717391"/>
                  <a:pt x="3816424" y="950318"/>
                  <a:pt x="3816424" y="1232795"/>
                </a:cubicBezTo>
                <a:lnTo>
                  <a:pt x="3816055" y="1236110"/>
                </a:lnTo>
                <a:cubicBezTo>
                  <a:pt x="3816421" y="1237213"/>
                  <a:pt x="3816424" y="1238319"/>
                  <a:pt x="3816424" y="1239425"/>
                </a:cubicBezTo>
                <a:cubicBezTo>
                  <a:pt x="3816424" y="1544322"/>
                  <a:pt x="3543509" y="1791490"/>
                  <a:pt x="3206852" y="1791490"/>
                </a:cubicBezTo>
                <a:lnTo>
                  <a:pt x="3136943" y="1786289"/>
                </a:lnTo>
                <a:cubicBezTo>
                  <a:pt x="3133151" y="1787239"/>
                  <a:pt x="3129282" y="1787343"/>
                  <a:pt x="3125386" y="1787343"/>
                </a:cubicBezTo>
                <a:lnTo>
                  <a:pt x="3087511" y="1787343"/>
                </a:lnTo>
                <a:cubicBezTo>
                  <a:pt x="3038440" y="1991344"/>
                  <a:pt x="2837482" y="2143516"/>
                  <a:pt x="2597280" y="2143516"/>
                </a:cubicBezTo>
                <a:cubicBezTo>
                  <a:pt x="2532520" y="2143516"/>
                  <a:pt x="2470613" y="2132455"/>
                  <a:pt x="2414162" y="2111319"/>
                </a:cubicBezTo>
                <a:cubicBezTo>
                  <a:pt x="2330064" y="2322315"/>
                  <a:pt x="2106542" y="2472220"/>
                  <a:pt x="1844361" y="2472220"/>
                </a:cubicBezTo>
                <a:cubicBezTo>
                  <a:pt x="1529851" y="2472220"/>
                  <a:pt x="1270971" y="2256501"/>
                  <a:pt x="1241364" y="1979223"/>
                </a:cubicBezTo>
                <a:cubicBezTo>
                  <a:pt x="1233180" y="1981311"/>
                  <a:pt x="1224850" y="1981496"/>
                  <a:pt x="1216474" y="1981496"/>
                </a:cubicBezTo>
                <a:cubicBezTo>
                  <a:pt x="1047138" y="1981496"/>
                  <a:pt x="897304" y="1905869"/>
                  <a:pt x="810084" y="1787343"/>
                </a:cubicBezTo>
                <a:lnTo>
                  <a:pt x="683468" y="1787343"/>
                </a:lnTo>
                <a:lnTo>
                  <a:pt x="669303" y="1786050"/>
                </a:lnTo>
                <a:cubicBezTo>
                  <a:pt x="649856" y="1790596"/>
                  <a:pt x="629830" y="1791490"/>
                  <a:pt x="609572" y="1791490"/>
                </a:cubicBezTo>
                <a:cubicBezTo>
                  <a:pt x="272915" y="1791490"/>
                  <a:pt x="0" y="1544322"/>
                  <a:pt x="0" y="1239425"/>
                </a:cubicBezTo>
                <a:lnTo>
                  <a:pt x="369" y="1236110"/>
                </a:lnTo>
                <a:cubicBezTo>
                  <a:pt x="3" y="1235007"/>
                  <a:pt x="0" y="1233901"/>
                  <a:pt x="0" y="1232795"/>
                </a:cubicBezTo>
                <a:cubicBezTo>
                  <a:pt x="0" y="927898"/>
                  <a:pt x="272915" y="680730"/>
                  <a:pt x="609572" y="680730"/>
                </a:cubicBezTo>
                <a:lnTo>
                  <a:pt x="648332" y="683614"/>
                </a:lnTo>
                <a:cubicBezTo>
                  <a:pt x="648074" y="682757"/>
                  <a:pt x="648072" y="681899"/>
                  <a:pt x="648072" y="681040"/>
                </a:cubicBezTo>
                <a:cubicBezTo>
                  <a:pt x="648072" y="382773"/>
                  <a:pt x="889865" y="140980"/>
                  <a:pt x="1188132" y="140980"/>
                </a:cubicBezTo>
                <a:cubicBezTo>
                  <a:pt x="1296209" y="140980"/>
                  <a:pt x="1396871" y="172727"/>
                  <a:pt x="1480802" y="228175"/>
                </a:cubicBezTo>
                <a:cubicBezTo>
                  <a:pt x="1589955" y="89512"/>
                  <a:pt x="1769468" y="0"/>
                  <a:pt x="1972064" y="0"/>
                </a:cubicBezTo>
                <a:close/>
              </a:path>
            </a:pathLst>
          </a:cu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" name="Google Shape;233;p69"/>
          <p:cNvGrpSpPr/>
          <p:nvPr/>
        </p:nvGrpSpPr>
        <p:grpSpPr>
          <a:xfrm rot="-3060000">
            <a:off x="3424334" y="2347908"/>
            <a:ext cx="90058" cy="332746"/>
            <a:chOff x="1408027" y="3329887"/>
            <a:chExt cx="155342" cy="573958"/>
          </a:xfrm>
        </p:grpSpPr>
        <p:sp>
          <p:nvSpPr>
            <p:cNvPr id="234" name="Google Shape;234;p69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9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9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p69"/>
          <p:cNvGrpSpPr/>
          <p:nvPr/>
        </p:nvGrpSpPr>
        <p:grpSpPr>
          <a:xfrm flipH="1" rot="3060000">
            <a:off x="5428111" y="2276821"/>
            <a:ext cx="90058" cy="332746"/>
            <a:chOff x="1408027" y="3329887"/>
            <a:chExt cx="155342" cy="573958"/>
          </a:xfrm>
        </p:grpSpPr>
        <p:sp>
          <p:nvSpPr>
            <p:cNvPr id="238" name="Google Shape;238;p69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69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69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p69"/>
          <p:cNvGrpSpPr/>
          <p:nvPr/>
        </p:nvGrpSpPr>
        <p:grpSpPr>
          <a:xfrm flipH="1">
            <a:off x="4511252" y="1971422"/>
            <a:ext cx="90058" cy="332746"/>
            <a:chOff x="1408027" y="3329887"/>
            <a:chExt cx="155342" cy="573958"/>
          </a:xfrm>
        </p:grpSpPr>
        <p:sp>
          <p:nvSpPr>
            <p:cNvPr id="242" name="Google Shape;242;p69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69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69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69"/>
          <p:cNvGrpSpPr/>
          <p:nvPr/>
        </p:nvGrpSpPr>
        <p:grpSpPr>
          <a:xfrm rot="3250435">
            <a:off x="3318722" y="3291358"/>
            <a:ext cx="90048" cy="332710"/>
            <a:chOff x="1408027" y="3329887"/>
            <a:chExt cx="155342" cy="573958"/>
          </a:xfrm>
        </p:grpSpPr>
        <p:sp>
          <p:nvSpPr>
            <p:cNvPr id="246" name="Google Shape;246;p69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9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9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" name="Google Shape;249;p69"/>
          <p:cNvGrpSpPr/>
          <p:nvPr/>
        </p:nvGrpSpPr>
        <p:grpSpPr>
          <a:xfrm flipH="1" rot="-3733687">
            <a:off x="5693614" y="3291365"/>
            <a:ext cx="90048" cy="332708"/>
            <a:chOff x="1408027" y="3329887"/>
            <a:chExt cx="155342" cy="573958"/>
          </a:xfrm>
        </p:grpSpPr>
        <p:sp>
          <p:nvSpPr>
            <p:cNvPr id="250" name="Google Shape;250;p69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9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9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69"/>
          <p:cNvSpPr txBox="1"/>
          <p:nvPr/>
        </p:nvSpPr>
        <p:spPr>
          <a:xfrm>
            <a:off x="3919687" y="2734292"/>
            <a:ext cx="1333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zh-C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Recruitment Platform</a:t>
            </a:r>
            <a:endParaRPr b="1"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69"/>
          <p:cNvSpPr txBox="1"/>
          <p:nvPr/>
        </p:nvSpPr>
        <p:spPr>
          <a:xfrm>
            <a:off x="3773131" y="926613"/>
            <a:ext cx="16263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81000" spcFirstLastPara="1" rIns="8100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1" lang="zh-CN" sz="1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asic block of the platform, specifically focusing on the sourcing of PhD candidates</a:t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69"/>
          <p:cNvSpPr txBox="1"/>
          <p:nvPr/>
        </p:nvSpPr>
        <p:spPr>
          <a:xfrm>
            <a:off x="5782825" y="1903150"/>
            <a:ext cx="27159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81000" spcFirstLastPara="1" rIns="81000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lang="zh-CN" sz="1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eywords related to all AI domains</a:t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Regularly usable to update the platform db</a:t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zh-CN" sz="1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Store the imported data on a graph database</a:t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69"/>
          <p:cNvSpPr txBox="1"/>
          <p:nvPr/>
        </p:nvSpPr>
        <p:spPr>
          <a:xfrm>
            <a:off x="668388" y="1818388"/>
            <a:ext cx="25341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81000" spcFirstLastPara="1" rIns="8100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Two sections: employers &amp; candidates</a:t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 intermediary: select candidates based on their qualifications, skills, and personal preferences</a:t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9"/>
          <p:cNvSpPr txBox="1"/>
          <p:nvPr/>
        </p:nvSpPr>
        <p:spPr>
          <a:xfrm>
            <a:off x="5906800" y="3671175"/>
            <a:ext cx="2857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Datacraft: </a:t>
            </a:r>
            <a:endParaRPr b="1" sz="9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Century Gothic"/>
              <a:buChar char="-"/>
            </a:pPr>
            <a:r>
              <a:rPr lang="zh-CN" sz="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learning &amp; coworking Club</a:t>
            </a:r>
            <a:endParaRPr sz="9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Century Gothic"/>
              <a:buChar char="-"/>
            </a:pPr>
            <a:r>
              <a:rPr lang="zh-CN" sz="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than 600 high level data science researchers and freelance</a:t>
            </a:r>
            <a:endParaRPr sz="9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Century Gothic"/>
              <a:buChar char="-"/>
            </a:pPr>
            <a:r>
              <a:rPr lang="zh-CN" sz="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Marie Joubert and Julien Capitaine</a:t>
            </a:r>
            <a:endParaRPr sz="9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69"/>
          <p:cNvSpPr txBox="1"/>
          <p:nvPr/>
        </p:nvSpPr>
        <p:spPr>
          <a:xfrm>
            <a:off x="579700" y="3671175"/>
            <a:ext cx="301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scanR website: </a:t>
            </a:r>
            <a:endParaRPr b="1" sz="9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Century Gothic"/>
              <a:buChar char="-"/>
            </a:pPr>
            <a:r>
              <a:rPr lang="zh-CN" sz="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 data resource</a:t>
            </a:r>
            <a:endParaRPr sz="9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Century Gothic"/>
              <a:buChar char="-"/>
            </a:pPr>
            <a:r>
              <a:rPr lang="zh-CN" sz="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over three million theses, publications, and patents &amp; a </a:t>
            </a:r>
            <a:r>
              <a:rPr lang="zh-CN" sz="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search</a:t>
            </a:r>
            <a:r>
              <a:rPr lang="zh-CN" sz="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engine </a:t>
            </a:r>
            <a:endParaRPr sz="9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Century Gothic"/>
              <a:buChar char="-"/>
            </a:pPr>
            <a:r>
              <a:rPr lang="zh-CN" sz="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build the platform's database</a:t>
            </a:r>
            <a:endParaRPr sz="9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0000"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0"/>
          <p:cNvSpPr txBox="1"/>
          <p:nvPr/>
        </p:nvSpPr>
        <p:spPr>
          <a:xfrm>
            <a:off x="306560" y="214949"/>
            <a:ext cx="8456700" cy="48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company: </a:t>
            </a: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Datacraft is a learning &amp; coworking Club for data scientists. It allows data scientists and data engineers to share best practices and train with their peers.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mentors: </a:t>
            </a: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Marie Joubert and Julien Capitaine. Marie, the Head of the Datacraft Recruitment Platform Project and Julien, a Data Scientist at Datacraft.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 term goal: </a:t>
            </a: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create a platform that connects junior AI experts with companies looking to hire them.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of the data: </a:t>
            </a: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scanR website and its API 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 database: </a:t>
            </a: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Neo4j is our chosen graph database, to handle the interconected data that we extracted.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Ontology objective: </a:t>
            </a: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 Language Processing (NLP) techniques to extract relevant keywords. To obtain more relevant results for our business case and to provide a more complete view of the AI professionals available on the scanR website.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5054" y="3311236"/>
            <a:ext cx="1354664" cy="505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3096" y="2384199"/>
            <a:ext cx="1579418" cy="49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6814" y="464830"/>
            <a:ext cx="1651400" cy="505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8000"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1"/>
          <p:cNvSpPr txBox="1"/>
          <p:nvPr/>
        </p:nvSpPr>
        <p:spPr>
          <a:xfrm>
            <a:off x="623291" y="640246"/>
            <a:ext cx="7966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zh-CN" sz="1200"/>
              <a:t>S</a:t>
            </a: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canR serves as a useful tool for investigating the research and innovation scene in France </a:t>
            </a:r>
            <a:endParaRPr sz="11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zh-CN" sz="1200"/>
              <a:t>It </a:t>
            </a: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focuses on four key "Objects": entities, projects, persons, and productions, which comprise publications, PhD theses, and patents.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3075" y="1502150"/>
            <a:ext cx="6902624" cy="33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" y="10"/>
            <a:ext cx="1579418" cy="493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45000"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2"/>
          <p:cNvSpPr txBox="1"/>
          <p:nvPr/>
        </p:nvSpPr>
        <p:spPr>
          <a:xfrm>
            <a:off x="503690" y="511823"/>
            <a:ext cx="791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API (</a:t>
            </a:r>
            <a:r>
              <a:rPr b="0" i="0" lang="zh-CN" sz="16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https://scanr-api.enseignementsup-recherche.gouv.fr/api/swagger-ui.html#</a:t>
            </a:r>
            <a:r>
              <a:rPr b="0" i="0" lang="zh-C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enabled us to connect to the scanR database and extract data from it.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4513" y="1202350"/>
            <a:ext cx="4649325" cy="373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3"/>
          <p:cNvSpPr txBox="1"/>
          <p:nvPr/>
        </p:nvSpPr>
        <p:spPr>
          <a:xfrm>
            <a:off x="402673" y="385150"/>
            <a:ext cx="4422105" cy="53315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zh-CN" sz="3300">
                <a:solidFill>
                  <a:schemeClr val="dk1"/>
                </a:solidFill>
              </a:rPr>
              <a:t>Technical Solution 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73"/>
          <p:cNvSpPr/>
          <p:nvPr/>
        </p:nvSpPr>
        <p:spPr>
          <a:xfrm>
            <a:off x="402675" y="1990386"/>
            <a:ext cx="442800" cy="46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73"/>
          <p:cNvSpPr/>
          <p:nvPr/>
        </p:nvSpPr>
        <p:spPr>
          <a:xfrm>
            <a:off x="402675" y="3103027"/>
            <a:ext cx="442800" cy="467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73"/>
          <p:cNvSpPr txBox="1"/>
          <p:nvPr/>
        </p:nvSpPr>
        <p:spPr>
          <a:xfrm>
            <a:off x="434836" y="2059300"/>
            <a:ext cx="373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73"/>
          <p:cNvSpPr txBox="1"/>
          <p:nvPr/>
        </p:nvSpPr>
        <p:spPr>
          <a:xfrm>
            <a:off x="434836" y="3171940"/>
            <a:ext cx="373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9" name="Google Shape;289;p73"/>
          <p:cNvGrpSpPr/>
          <p:nvPr/>
        </p:nvGrpSpPr>
        <p:grpSpPr>
          <a:xfrm>
            <a:off x="896423" y="3028802"/>
            <a:ext cx="3045376" cy="578903"/>
            <a:chOff x="2551705" y="4283314"/>
            <a:chExt cx="2357102" cy="689499"/>
          </a:xfrm>
        </p:grpSpPr>
        <p:sp>
          <p:nvSpPr>
            <p:cNvPr id="290" name="Google Shape;290;p73"/>
            <p:cNvSpPr txBox="1"/>
            <p:nvPr/>
          </p:nvSpPr>
          <p:spPr>
            <a:xfrm>
              <a:off x="2551707" y="4560313"/>
              <a:ext cx="2357100" cy="4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Ontology </a:t>
              </a:r>
              <a:r>
                <a:rPr lang="zh-CN" sz="9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through Sentence Transformers and Cosine Similarity </a:t>
              </a:r>
              <a:endPara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1" name="Google Shape;291;p73"/>
            <p:cNvSpPr txBox="1"/>
            <p:nvPr/>
          </p:nvSpPr>
          <p:spPr>
            <a:xfrm>
              <a:off x="2551705" y="4283314"/>
              <a:ext cx="23370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NLP &amp; ontology </a:t>
              </a:r>
              <a:endParaRPr b="1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73"/>
          <p:cNvGrpSpPr/>
          <p:nvPr/>
        </p:nvGrpSpPr>
        <p:grpSpPr>
          <a:xfrm>
            <a:off x="896423" y="1917204"/>
            <a:ext cx="3045376" cy="440369"/>
            <a:chOff x="2551705" y="4283314"/>
            <a:chExt cx="2357102" cy="524499"/>
          </a:xfrm>
        </p:grpSpPr>
        <p:sp>
          <p:nvSpPr>
            <p:cNvPr id="293" name="Google Shape;293;p73"/>
            <p:cNvSpPr txBox="1"/>
            <p:nvPr/>
          </p:nvSpPr>
          <p:spPr>
            <a:xfrm>
              <a:off x="2551707" y="4560313"/>
              <a:ext cx="2357100" cy="24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Database Feautures and Nodes Connection</a:t>
              </a:r>
              <a:endPara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4" name="Google Shape;294;p73"/>
            <p:cNvSpPr txBox="1"/>
            <p:nvPr/>
          </p:nvSpPr>
          <p:spPr>
            <a:xfrm>
              <a:off x="2551705" y="4283314"/>
              <a:ext cx="23370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Demo of the database </a:t>
              </a:r>
              <a:endParaRPr b="1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5" name="Google Shape;29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9100" y="1168300"/>
            <a:ext cx="5441899" cy="347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4"/>
          <p:cNvSpPr txBox="1"/>
          <p:nvPr/>
        </p:nvSpPr>
        <p:spPr>
          <a:xfrm>
            <a:off x="1640850" y="2255250"/>
            <a:ext cx="5862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00">
                <a:solidFill>
                  <a:schemeClr val="lt1"/>
                </a:solidFill>
              </a:rPr>
              <a:t>Neo4j </a:t>
            </a:r>
            <a:r>
              <a:rPr lang="zh-CN" sz="2500">
                <a:solidFill>
                  <a:schemeClr val="lt1"/>
                </a:solidFill>
              </a:rPr>
              <a:t>Graph DataBase Demonstration 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5"/>
          <p:cNvSpPr txBox="1"/>
          <p:nvPr>
            <p:ph idx="1" type="body"/>
          </p:nvPr>
        </p:nvSpPr>
        <p:spPr>
          <a:xfrm>
            <a:off x="232047" y="389482"/>
            <a:ext cx="8679900" cy="543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3000">
                <a:solidFill>
                  <a:schemeClr val="dk1"/>
                </a:solidFill>
              </a:rPr>
              <a:t>NLP &amp; ontology</a:t>
            </a:r>
            <a:endParaRPr sz="6200">
              <a:solidFill>
                <a:schemeClr val="dk1"/>
              </a:solidFill>
            </a:endParaRPr>
          </a:p>
        </p:txBody>
      </p:sp>
      <p:grpSp>
        <p:nvGrpSpPr>
          <p:cNvPr id="306" name="Google Shape;306;p75"/>
          <p:cNvGrpSpPr/>
          <p:nvPr/>
        </p:nvGrpSpPr>
        <p:grpSpPr>
          <a:xfrm>
            <a:off x="475563" y="1587288"/>
            <a:ext cx="8106888" cy="3556210"/>
            <a:chOff x="656625" y="1268963"/>
            <a:chExt cx="8106888" cy="3556210"/>
          </a:xfrm>
        </p:grpSpPr>
        <p:sp>
          <p:nvSpPr>
            <p:cNvPr id="307" name="Google Shape;307;p75"/>
            <p:cNvSpPr/>
            <p:nvPr/>
          </p:nvSpPr>
          <p:spPr>
            <a:xfrm>
              <a:off x="4580300" y="1401250"/>
              <a:ext cx="4183200" cy="62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75"/>
            <p:cNvSpPr/>
            <p:nvPr/>
          </p:nvSpPr>
          <p:spPr>
            <a:xfrm>
              <a:off x="656625" y="1914250"/>
              <a:ext cx="2927100" cy="62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zh-CN" sz="1800">
                  <a:solidFill>
                    <a:schemeClr val="lt1"/>
                  </a:solidFill>
                </a:rPr>
                <a:t>SentenceTransformers</a:t>
              </a:r>
              <a:endParaRPr sz="1700">
                <a:solidFill>
                  <a:schemeClr val="lt1"/>
                </a:solidFill>
              </a:endParaRPr>
            </a:p>
          </p:txBody>
        </p:sp>
        <p:sp>
          <p:nvSpPr>
            <p:cNvPr id="309" name="Google Shape;309;p75"/>
            <p:cNvSpPr/>
            <p:nvPr/>
          </p:nvSpPr>
          <p:spPr>
            <a:xfrm>
              <a:off x="4580313" y="2024350"/>
              <a:ext cx="4183200" cy="1833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75"/>
            <p:cNvSpPr/>
            <p:nvPr/>
          </p:nvSpPr>
          <p:spPr>
            <a:xfrm>
              <a:off x="656638" y="2537650"/>
              <a:ext cx="3291600" cy="1833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lt1"/>
                  </a:solidFill>
                </a:rPr>
                <a:t>An Neural network for state-of-the-art sentence i.e. text embeddings.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lt1"/>
                  </a:solidFill>
                </a:rPr>
                <a:t>These embeddings can be compared using cosine-similarity to find sentences with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lt1"/>
                  </a:solidFill>
                </a:rPr>
                <a:t>a similar meaning.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:\Fullppt\005-PNG이미지\magnifying-glass-189254.png" id="311" name="Google Shape;311;p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3433533" y="1268963"/>
              <a:ext cx="3618403" cy="35562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75"/>
            <p:cNvSpPr txBox="1"/>
            <p:nvPr/>
          </p:nvSpPr>
          <p:spPr>
            <a:xfrm>
              <a:off x="5782338" y="1517250"/>
              <a:ext cx="2927100" cy="17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101600" marR="101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zh-CN" sz="2300">
                  <a:solidFill>
                    <a:srgbClr val="FFFFFF"/>
                  </a:solidFill>
                </a:rPr>
                <a:t>Cosine Similarity</a:t>
              </a:r>
              <a:endParaRPr b="1" sz="2300">
                <a:solidFill>
                  <a:srgbClr val="FFFFFF"/>
                </a:solidFill>
              </a:endParaRPr>
            </a:p>
            <a:p>
              <a:pPr indent="0" lvl="0" marL="101600" marR="101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lt1"/>
                  </a:solidFill>
                </a:rPr>
                <a:t>Cosine similarity is Normalised dot product used as a metric to measure the text-similarity between two documents (two vectors) irrespective of their size. </a:t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75"/>
            <p:cNvSpPr txBox="1"/>
            <p:nvPr/>
          </p:nvSpPr>
          <p:spPr>
            <a:xfrm>
              <a:off x="656625" y="1914250"/>
              <a:ext cx="29742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4" name="Google Shape;314;p75"/>
            <p:cNvGrpSpPr/>
            <p:nvPr/>
          </p:nvGrpSpPr>
          <p:grpSpPr>
            <a:xfrm>
              <a:off x="3583838" y="1419432"/>
              <a:ext cx="2025000" cy="2025000"/>
              <a:chOff x="7794000" y="1096324"/>
              <a:chExt cx="2700000" cy="2700000"/>
            </a:xfrm>
          </p:grpSpPr>
          <p:sp>
            <p:nvSpPr>
              <p:cNvPr id="315" name="Google Shape;315;p75"/>
              <p:cNvSpPr/>
              <p:nvPr/>
            </p:nvSpPr>
            <p:spPr>
              <a:xfrm>
                <a:off x="7794281" y="1756756"/>
                <a:ext cx="2699438" cy="684000"/>
              </a:xfrm>
              <a:custGeom>
                <a:rect b="b" l="l" r="r" t="t"/>
                <a:pathLst>
                  <a:path extrusionOk="0" h="684000" w="2699438">
                    <a:moveTo>
                      <a:pt x="190650" y="0"/>
                    </a:moveTo>
                    <a:lnTo>
                      <a:pt x="2508788" y="0"/>
                    </a:lnTo>
                    <a:cubicBezTo>
                      <a:pt x="2629645" y="199728"/>
                      <a:pt x="2698697" y="433837"/>
                      <a:pt x="2699438" y="684000"/>
                    </a:cubicBezTo>
                    <a:lnTo>
                      <a:pt x="0" y="684000"/>
                    </a:lnTo>
                    <a:cubicBezTo>
                      <a:pt x="741" y="433837"/>
                      <a:pt x="69793" y="199728"/>
                      <a:pt x="1906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75"/>
              <p:cNvSpPr/>
              <p:nvPr/>
            </p:nvSpPr>
            <p:spPr>
              <a:xfrm>
                <a:off x="7794000" y="2440756"/>
                <a:ext cx="2700000" cy="684000"/>
              </a:xfrm>
              <a:custGeom>
                <a:rect b="b" l="l" r="r" t="t"/>
                <a:pathLst>
                  <a:path extrusionOk="0" h="684000" w="2700000">
                    <a:moveTo>
                      <a:pt x="281" y="0"/>
                    </a:moveTo>
                    <a:lnTo>
                      <a:pt x="2699719" y="0"/>
                    </a:lnTo>
                    <a:cubicBezTo>
                      <a:pt x="2699996" y="1855"/>
                      <a:pt x="2700000" y="3711"/>
                      <a:pt x="2700000" y="5568"/>
                    </a:cubicBezTo>
                    <a:cubicBezTo>
                      <a:pt x="2700000" y="253162"/>
                      <a:pt x="2633347" y="485188"/>
                      <a:pt x="2515834" y="684000"/>
                    </a:cubicBezTo>
                    <a:lnTo>
                      <a:pt x="184166" y="684000"/>
                    </a:lnTo>
                    <a:cubicBezTo>
                      <a:pt x="66654" y="485188"/>
                      <a:pt x="0" y="253162"/>
                      <a:pt x="0" y="556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75"/>
              <p:cNvSpPr/>
              <p:nvPr/>
            </p:nvSpPr>
            <p:spPr>
              <a:xfrm>
                <a:off x="7978166" y="3124756"/>
                <a:ext cx="2331668" cy="671568"/>
              </a:xfrm>
              <a:custGeom>
                <a:rect b="b" l="l" r="r" t="t"/>
                <a:pathLst>
                  <a:path extrusionOk="0" h="671568" w="2331668">
                    <a:moveTo>
                      <a:pt x="0" y="0"/>
                    </a:moveTo>
                    <a:lnTo>
                      <a:pt x="2331668" y="0"/>
                    </a:lnTo>
                    <a:cubicBezTo>
                      <a:pt x="2098837" y="401928"/>
                      <a:pt x="1663824" y="671568"/>
                      <a:pt x="1165834" y="671568"/>
                    </a:cubicBezTo>
                    <a:cubicBezTo>
                      <a:pt x="667844" y="671568"/>
                      <a:pt x="232831" y="401928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75"/>
              <p:cNvSpPr/>
              <p:nvPr/>
            </p:nvSpPr>
            <p:spPr>
              <a:xfrm>
                <a:off x="7984931" y="1096324"/>
                <a:ext cx="2318138" cy="660432"/>
              </a:xfrm>
              <a:custGeom>
                <a:rect b="b" l="l" r="r" t="t"/>
                <a:pathLst>
                  <a:path extrusionOk="0" h="660432" w="2318138">
                    <a:moveTo>
                      <a:pt x="1159069" y="0"/>
                    </a:moveTo>
                    <a:cubicBezTo>
                      <a:pt x="1652397" y="0"/>
                      <a:pt x="2083921" y="264615"/>
                      <a:pt x="2318138" y="660432"/>
                    </a:cubicBezTo>
                    <a:lnTo>
                      <a:pt x="0" y="660432"/>
                    </a:lnTo>
                    <a:cubicBezTo>
                      <a:pt x="234217" y="264615"/>
                      <a:pt x="665741" y="0"/>
                      <a:pt x="11590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9" name="Google Shape;319;p75"/>
          <p:cNvSpPr txBox="1"/>
          <p:nvPr/>
        </p:nvSpPr>
        <p:spPr>
          <a:xfrm>
            <a:off x="3641425" y="2068000"/>
            <a:ext cx="1474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lt1"/>
                </a:solidFill>
              </a:rPr>
              <a:t>Crucial tools in  </a:t>
            </a:r>
            <a:r>
              <a:rPr lang="zh-CN" sz="1500">
                <a:solidFill>
                  <a:schemeClr val="lt1"/>
                </a:solidFill>
              </a:rPr>
              <a:t>NLP to extract keywords and enhance the database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s Slide Master">
  <a:themeElements>
    <a:clrScheme name="ALLPPT COLOR - 10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s Slide Master">
  <a:themeElements>
    <a:clrScheme name="ALLPPT COLOR - 10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over and End Slide Master">
  <a:themeElements>
    <a:clrScheme name="ALLPPT COLOR - 10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ontents Slide Master">
  <a:themeElements>
    <a:clrScheme name="ALLPPT COLOR - 10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